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585" r:id="rId2"/>
    <p:sldId id="488" r:id="rId3"/>
    <p:sldId id="481" r:id="rId4"/>
    <p:sldId id="409" r:id="rId5"/>
    <p:sldId id="411" r:id="rId6"/>
    <p:sldId id="586" r:id="rId7"/>
    <p:sldId id="587" r:id="rId8"/>
    <p:sldId id="534" r:id="rId9"/>
    <p:sldId id="602" r:id="rId10"/>
    <p:sldId id="508" r:id="rId11"/>
    <p:sldId id="588" r:id="rId12"/>
    <p:sldId id="499" r:id="rId13"/>
    <p:sldId id="505" r:id="rId14"/>
    <p:sldId id="519" r:id="rId15"/>
    <p:sldId id="523" r:id="rId16"/>
    <p:sldId id="500" r:id="rId17"/>
    <p:sldId id="591" r:id="rId18"/>
    <p:sldId id="498" r:id="rId19"/>
    <p:sldId id="502" r:id="rId20"/>
    <p:sldId id="592" r:id="rId21"/>
    <p:sldId id="513" r:id="rId22"/>
    <p:sldId id="518" r:id="rId23"/>
    <p:sldId id="528" r:id="rId24"/>
    <p:sldId id="501" r:id="rId25"/>
    <p:sldId id="593" r:id="rId26"/>
    <p:sldId id="515" r:id="rId27"/>
    <p:sldId id="503" r:id="rId28"/>
    <p:sldId id="536" r:id="rId29"/>
    <p:sldId id="590" r:id="rId30"/>
    <p:sldId id="589" r:id="rId31"/>
    <p:sldId id="595" r:id="rId32"/>
    <p:sldId id="594" r:id="rId33"/>
    <p:sldId id="596" r:id="rId34"/>
    <p:sldId id="597" r:id="rId35"/>
    <p:sldId id="598" r:id="rId36"/>
    <p:sldId id="415" r:id="rId37"/>
    <p:sldId id="516" r:id="rId38"/>
    <p:sldId id="537" r:id="rId39"/>
    <p:sldId id="509" r:id="rId40"/>
    <p:sldId id="510" r:id="rId41"/>
    <p:sldId id="601" r:id="rId42"/>
    <p:sldId id="416" r:id="rId43"/>
    <p:sldId id="525" r:id="rId44"/>
    <p:sldId id="511" r:id="rId45"/>
    <p:sldId id="517" r:id="rId46"/>
    <p:sldId id="512" r:id="rId47"/>
    <p:sldId id="599" r:id="rId48"/>
    <p:sldId id="429" r:id="rId49"/>
    <p:sldId id="600" r:id="rId50"/>
    <p:sldId id="421" r:id="rId51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2" autoAdjust="0"/>
    <p:restoredTop sz="91239" autoAdjust="0"/>
  </p:normalViewPr>
  <p:slideViewPr>
    <p:cSldViewPr snapToGrid="0">
      <p:cViewPr>
        <p:scale>
          <a:sx n="75" d="100"/>
          <a:sy n="75" d="100"/>
        </p:scale>
        <p:origin x="-966" y="-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</a:t>
          </a:r>
          <a:r>
            <a:rPr lang="ru-RU" sz="1600" dirty="0" smtClean="0"/>
            <a:t>подведомственной организации  </a:t>
          </a:r>
          <a:r>
            <a:rPr lang="ru-RU" sz="1600" dirty="0"/>
            <a:t>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/>
      <dgm:spPr/>
      <dgm:t>
        <a:bodyPr/>
        <a:lstStyle/>
        <a:p>
          <a:r>
            <a:rPr lang="ru-RU" dirty="0"/>
            <a:t>Физические лица обращаются в а\к </a:t>
          </a:r>
          <a:r>
            <a:rPr lang="ru-RU" dirty="0" smtClean="0"/>
            <a:t>подразделение органа</a:t>
          </a:r>
          <a:endParaRPr lang="ru-RU" dirty="0"/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/>
      <dgm:spPr/>
      <dgm:t>
        <a:bodyPr/>
        <a:lstStyle/>
        <a:p>
          <a:r>
            <a:rPr lang="ru-RU" dirty="0"/>
            <a:t>А\к подразделение </a:t>
          </a:r>
          <a:r>
            <a:rPr lang="ru-RU" dirty="0" smtClean="0"/>
            <a:t>регионального (муниципального) органа </a:t>
          </a:r>
          <a:r>
            <a:rPr lang="ru-RU" dirty="0"/>
            <a:t>– в а\к </a:t>
          </a:r>
          <a:r>
            <a:rPr lang="ru-RU" dirty="0" smtClean="0"/>
            <a:t>орган субъекта Российской Федерации</a:t>
          </a:r>
          <a:endParaRPr lang="ru-RU" dirty="0"/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/>
      <dgm:spPr/>
      <dgm:t>
        <a:bodyPr/>
        <a:lstStyle/>
        <a:p>
          <a:r>
            <a:rPr lang="ru-RU" dirty="0"/>
            <a:t>А\к </a:t>
          </a:r>
          <a:r>
            <a:rPr lang="ru-RU" dirty="0" smtClean="0"/>
            <a:t>орган субъекта Российской Федерации – </a:t>
          </a:r>
          <a:br>
            <a:rPr lang="ru-RU" dirty="0" smtClean="0"/>
          </a:br>
          <a:r>
            <a:rPr lang="ru-RU" dirty="0" smtClean="0"/>
            <a:t>в </a:t>
          </a:r>
          <a:r>
            <a:rPr lang="ru-RU" dirty="0"/>
            <a:t>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ТО и </a:t>
          </a:r>
          <a:r>
            <a:rPr lang="ru-RU" sz="1600" kern="1200" dirty="0" smtClean="0"/>
            <a:t>подведомственной организации  </a:t>
          </a:r>
          <a:r>
            <a:rPr lang="ru-RU" sz="1600" kern="1200" dirty="0"/>
            <a:t>– в а\к подразделения ЦА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подразделения ЦА –    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</a:t>
          </a:r>
          <a:r>
            <a:rPr lang="ru-RU" sz="1600" kern="1200" dirty="0" smtClean="0"/>
            <a:t>подразделение органа</a:t>
          </a:r>
          <a:endParaRPr lang="ru-RU" sz="1600" kern="1200" dirty="0"/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</a:t>
          </a:r>
          <a:r>
            <a:rPr lang="ru-RU" sz="1600" kern="1200" dirty="0" smtClean="0"/>
            <a:t>регионального (муниципального) органа </a:t>
          </a:r>
          <a:r>
            <a:rPr lang="ru-RU" sz="1600" kern="1200" dirty="0"/>
            <a:t>– в а\к </a:t>
          </a:r>
          <a:r>
            <a:rPr lang="ru-RU" sz="1600" kern="1200" dirty="0" smtClean="0"/>
            <a:t>орган субъекта Российской Федерации</a:t>
          </a:r>
          <a:endParaRPr lang="ru-RU" sz="1600" kern="1200" dirty="0"/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</a:t>
          </a:r>
          <a:r>
            <a:rPr lang="ru-RU" sz="1600" kern="1200" dirty="0" smtClean="0"/>
            <a:t>орган субъекта Российской Федерации – </a:t>
          </a:r>
          <a:br>
            <a:rPr lang="ru-RU" sz="1600" kern="1200" dirty="0" smtClean="0"/>
          </a:br>
          <a:r>
            <a:rPr lang="ru-RU" sz="1600" kern="1200" dirty="0" smtClean="0"/>
            <a:t>в </a:t>
          </a:r>
          <a:r>
            <a:rPr lang="ru-RU" sz="1600" kern="1200" dirty="0"/>
            <a:t>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5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8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emlin.ru/structure/additional/1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cbr.ru/finm_infrastructure/ope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10"/>
            <a:ext cx="12192000" cy="17095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4" y="44104"/>
            <a:ext cx="4180176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74835" y="0"/>
            <a:ext cx="4502426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69213" y="5186733"/>
            <a:ext cx="532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проектной деятельности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государственной политики в сфере государственной и муниципальной службы Минтруда России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35790" y="0"/>
            <a:ext cx="3752850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FCAB66-8357-48CD-9431-D50F560AB628}"/>
              </a:ext>
            </a:extLst>
          </p:cNvPr>
          <p:cNvSpPr txBox="1"/>
          <p:nvPr/>
        </p:nvSpPr>
        <p:spPr>
          <a:xfrm>
            <a:off x="186945" y="5823167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2022 г.</a:t>
            </a:r>
          </a:p>
        </p:txBody>
      </p:sp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50" y="2462546"/>
            <a:ext cx="9297987" cy="1170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234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Консультативная помощь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537837"/>
              </p:ext>
            </p:extLst>
          </p:nvPr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580447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региональных и муниципальных органов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40" y="1809230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федеральных государственных органов (организаций)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9F6AD2C-64AA-4932-9465-C76D422C964F}"/>
              </a:ext>
            </a:extLst>
          </p:cNvPr>
          <p:cNvSpPr/>
          <p:nvPr/>
        </p:nvSpPr>
        <p:spPr>
          <a:xfrm>
            <a:off x="365782" y="1566197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Сроки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кампании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2022 года: 1 (30) апреля 2022 года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соответственно;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настоящее время решения о переносе 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принимались;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Учитывать эпидемиологическую ситуацию при организации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4A6927-D22F-4BCF-984E-0113AF1AAF52}"/>
              </a:ext>
            </a:extLst>
          </p:cNvPr>
          <p:cNvSpPr/>
          <p:nvPr/>
        </p:nvSpPr>
        <p:spPr>
          <a:xfrm>
            <a:off x="365782" y="3879851"/>
            <a:ext cx="11448141" cy="126312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Юридически значимым для декларационной кампании 2022 года является перечень должностей, имеющий силу по состоянию на 31 декабря 2021 г.;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6AD0E57-26F6-4FAD-99C0-3C2E8E6BCD94}"/>
              </a:ext>
            </a:extLst>
          </p:cNvPr>
          <p:cNvSpPr/>
          <p:nvPr/>
        </p:nvSpPr>
        <p:spPr>
          <a:xfrm>
            <a:off x="365782" y="5291803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Порядок представления справки утверждается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НПА;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AB85F6B-5CA9-4D1C-AF80-3D1238382CE1}"/>
              </a:ext>
            </a:extLst>
          </p:cNvPr>
          <p:cNvSpPr/>
          <p:nvPr/>
        </p:nvSpPr>
        <p:spPr>
          <a:xfrm>
            <a:off x="365782" y="2723024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Нахождение лица на длительном лечении не освобождает от обязанности представить декларации. В этой связи если декларационная кампания закончилась, лицо прошло лечение, ему необходимо в разумные сроки исполнить обязанность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xmlns="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A8C333-4E37-4DB0-BE5C-910C10F8BEA2}"/>
              </a:ext>
            </a:extLst>
          </p:cNvPr>
          <p:cNvSpPr/>
          <p:nvPr/>
        </p:nvSpPr>
        <p:spPr>
          <a:xfrm>
            <a:off x="1286289" y="2910855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xmlns="" id="{1DD59A94-2FB0-400E-A107-70B7118DEA81}"/>
              </a:ext>
            </a:extLst>
          </p:cNvPr>
          <p:cNvSpPr/>
          <p:nvPr/>
        </p:nvSpPr>
        <p:spPr>
          <a:xfrm>
            <a:off x="545400" y="305279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9AE9F2-9EA5-4D46-8640-4AF8E0C78B3D}"/>
              </a:ext>
            </a:extLst>
          </p:cNvPr>
          <p:cNvSpPr/>
          <p:nvPr/>
        </p:nvSpPr>
        <p:spPr>
          <a:xfrm>
            <a:off x="1286289" y="2425395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xmlns="" id="{149FB1F0-5A01-407C-AE60-6E72A4B906C6}"/>
              </a:ext>
            </a:extLst>
          </p:cNvPr>
          <p:cNvSpPr/>
          <p:nvPr/>
        </p:nvSpPr>
        <p:spPr>
          <a:xfrm>
            <a:off x="545400" y="246193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400F1FD-DB89-43BD-9640-21FC7A31A34A}"/>
              </a:ext>
            </a:extLst>
          </p:cNvPr>
          <p:cNvSpPr/>
          <p:nvPr/>
        </p:nvSpPr>
        <p:spPr>
          <a:xfrm>
            <a:off x="1286289" y="3612315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(подпись на справке может быть поставлена в правом нижнем углу всех страниц, кроме последней: на последней странице подпись ставится в специально отведенном месте)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xmlns="" id="{1F27F627-3B84-43F6-A0CD-3B45D4F105E2}"/>
              </a:ext>
            </a:extLst>
          </p:cNvPr>
          <p:cNvSpPr/>
          <p:nvPr/>
        </p:nvSpPr>
        <p:spPr>
          <a:xfrm>
            <a:off x="545400" y="3906546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0D0F0D-0BA3-49F8-AFF0-46589B6D9E3B}"/>
              </a:ext>
            </a:extLst>
          </p:cNvPr>
          <p:cNvSpPr/>
          <p:nvPr/>
        </p:nvSpPr>
        <p:spPr>
          <a:xfrm>
            <a:off x="1286289" y="4613161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xmlns="" id="{692F75AC-5867-4FEC-9EAE-73346E892BEE}"/>
              </a:ext>
            </a:extLst>
          </p:cNvPr>
          <p:cNvSpPr/>
          <p:nvPr/>
        </p:nvSpPr>
        <p:spPr>
          <a:xfrm>
            <a:off x="545400" y="4649700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xmlns="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CE9752-797B-47AA-8312-042562499172}"/>
              </a:ext>
            </a:extLst>
          </p:cNvPr>
          <p:cNvSpPr/>
          <p:nvPr/>
        </p:nvSpPr>
        <p:spPr>
          <a:xfrm>
            <a:off x="1286289" y="2915491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xmlns="" id="{D9E3F76C-A1B9-49B7-9681-BD0C8BD0F2CF}"/>
              </a:ext>
            </a:extLst>
          </p:cNvPr>
          <p:cNvSpPr/>
          <p:nvPr/>
        </p:nvSpPr>
        <p:spPr>
          <a:xfrm>
            <a:off x="545400" y="295202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1286289" y="3633098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xmlns="" id="{CBD3577E-5ABB-4461-B036-5A197B45794D}"/>
              </a:ext>
            </a:extLst>
          </p:cNvPr>
          <p:cNvSpPr/>
          <p:nvPr/>
        </p:nvSpPr>
        <p:spPr>
          <a:xfrm>
            <a:off x="545400" y="3669637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365857" y="192465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365857" y="3004511"/>
            <a:ext cx="11448000" cy="14371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ECB26EA-4A0F-4001-B68B-AE8A7E6BB5ED}"/>
              </a:ext>
            </a:extLst>
          </p:cNvPr>
          <p:cNvSpPr/>
          <p:nvPr/>
        </p:nvSpPr>
        <p:spPr>
          <a:xfrm>
            <a:off x="365857" y="246458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A0C49D-7F29-424B-ACD4-634D062C79EA}"/>
              </a:ext>
            </a:extLst>
          </p:cNvPr>
          <p:cNvSpPr/>
          <p:nvPr/>
        </p:nvSpPr>
        <p:spPr>
          <a:xfrm>
            <a:off x="365857" y="46216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B0232FD-B8F5-44B5-8205-4842917C7C1B}"/>
              </a:ext>
            </a:extLst>
          </p:cNvPr>
          <p:cNvSpPr/>
          <p:nvPr/>
        </p:nvSpPr>
        <p:spPr>
          <a:xfrm>
            <a:off x="365782" y="2529023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B8C388-9136-402C-84B2-D06F614105F6}"/>
              </a:ext>
            </a:extLst>
          </p:cNvPr>
          <p:cNvSpPr/>
          <p:nvPr/>
        </p:nvSpPr>
        <p:spPr>
          <a:xfrm>
            <a:off x="365782" y="2981009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1CAD9FE-DCC8-47B5-B5DC-F911FA71F79C}"/>
              </a:ext>
            </a:extLst>
          </p:cNvPr>
          <p:cNvSpPr/>
          <p:nvPr/>
        </p:nvSpPr>
        <p:spPr>
          <a:xfrm>
            <a:off x="365782" y="1429037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 (необходимо предусмотреть соответствующие положения в порядке представления справки)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A0B7E28-D4BB-41DD-95AD-2C8CFDDEA442}"/>
              </a:ext>
            </a:extLst>
          </p:cNvPr>
          <p:cNvSpPr/>
          <p:nvPr/>
        </p:nvSpPr>
        <p:spPr>
          <a:xfrm>
            <a:off x="365782" y="446098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разделов 2 и 4, все остальное – факультативно и по желанию декларанта; все приложения приобщаются к справке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4289B70-7A41-4D2B-B478-7472FFD3345A}"/>
              </a:ext>
            </a:extLst>
          </p:cNvPr>
          <p:cNvSpPr/>
          <p:nvPr/>
        </p:nvSpPr>
        <p:spPr>
          <a:xfrm>
            <a:off x="365782" y="5200968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СПО версии от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2.5.0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4EAC368-7188-4B3F-A53B-2CD54488722A}"/>
              </a:ext>
            </a:extLst>
          </p:cNvPr>
          <p:cNvSpPr/>
          <p:nvPr/>
        </p:nvSpPr>
        <p:spPr>
          <a:xfrm>
            <a:off x="365782" y="37209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в которой не отражены или не полностью отражены какие-либо сведения либо имеются ошибки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622AD5-358E-4E7B-8283-DE90DEEFBE29}"/>
              </a:ext>
            </a:extLst>
          </p:cNvPr>
          <p:cNvSpPr/>
          <p:nvPr/>
        </p:nvSpPr>
        <p:spPr>
          <a:xfrm>
            <a:off x="365782" y="5652956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Сведения, представленные в период декларационной кампании служащим (работником), уволившимся до наступления срока размещения таких сведений, не подлежат опубликованию на официальном сайте в информационно-телекоммуникационной сети "Интернет"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486937" y="3737244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486937" y="4918480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о том, что лицо зарегистрировано в качестве индивидуального предпринимателя необходимо указывать</a:t>
            </a:r>
            <a:endParaRPr lang="ru-RU" dirty="0"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3737431"/>
            <a:ext cx="11448141" cy="64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2515162"/>
            <a:ext cx="11448141" cy="100800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580893"/>
            <a:ext cx="11448141" cy="720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B81E59FD-58BA-4C6F-ADDC-9E61D8E6BE9E}"/>
              </a:ext>
            </a:extLst>
          </p:cNvPr>
          <p:cNvSpPr/>
          <p:nvPr/>
        </p:nvSpPr>
        <p:spPr>
          <a:xfrm>
            <a:off x="371929" y="4599699"/>
            <a:ext cx="11448141" cy="100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подавались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с 1 июля 2021 года вступили в силу изменения в форму справки и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 (</a:t>
            </a:r>
            <a:r>
              <a:rPr lang="en-US" dirty="0">
                <a:solidFill>
                  <a:schemeClr val="accent5"/>
                </a:solidFill>
                <a:hlinkClick r:id="rId4"/>
              </a:rPr>
              <a:t>http://www.kremlin.ru/structure/additional/12</a:t>
            </a:r>
            <a:r>
              <a:rPr lang="ru-RU" dirty="0">
                <a:solidFill>
                  <a:schemeClr val="accent5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6656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860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не тождественно 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Доход, полученный в цифровой валюте,  стоимость которой определяется в иностранной валюте, указывается в рублях  путем  пересчета стоимости полученной цифровой валюты, выраженной в иностранной  валюте,  в рубли по курсу Банка России, установленному на дату получения дохода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1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0" y="402320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случае указания дохода от продажи цифрового финансового актива, цифровых  прав и цифровой валюты дополнительно указываются дата отчуждения, сведения об операторе информационной системы (инвестиционной платформы) и вид цифровой валюты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829876" y="427025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1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7174448-1459-45DE-9B7D-1EFEF5B0034A}"/>
              </a:ext>
            </a:extLst>
          </p:cNvPr>
          <p:cNvSpPr/>
          <p:nvPr/>
        </p:nvSpPr>
        <p:spPr>
          <a:xfrm>
            <a:off x="372000" y="160047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Служащий может применять «Налог на профессиональный доход» только в отношении сдачи в аренду (наем) жилых помещений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письмо Минтруда России от 19.04.2021 №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28-6/10/В-4623)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ED6C75B-DC63-4B6C-9723-EDE6679330DC}"/>
              </a:ext>
            </a:extLst>
          </p:cNvPr>
          <p:cNvSpPr/>
          <p:nvPr/>
        </p:nvSpPr>
        <p:spPr>
          <a:xfrm>
            <a:off x="372000" y="2317600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Больничные и проч. аналогичные выплаты необходимо указывать (до вычета налога);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можно узнать в личном кабинете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ФСС или в ЕПГУ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8A824EF-A3F3-4300-8E77-6EBF1DE59C15}"/>
              </a:ext>
            </a:extLst>
          </p:cNvPr>
          <p:cNvSpPr/>
          <p:nvPr/>
        </p:nvSpPr>
        <p:spPr>
          <a:xfrm>
            <a:off x="372000" y="308836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необходимости отражения дохода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смотрим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 то, кто является собственником, а не на чей счет они зачислены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608755A-AA19-4AEB-B689-83342364B323}"/>
              </a:ext>
            </a:extLst>
          </p:cNvPr>
          <p:cNvSpPr/>
          <p:nvPr/>
        </p:nvSpPr>
        <p:spPr>
          <a:xfrm>
            <a:off x="372000" y="385274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выигрышей в лотерею и проч.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выигрыш целиком: без вычета, например, ставки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14E81C1-F210-486D-8147-6D30073CE0C5}"/>
              </a:ext>
            </a:extLst>
          </p:cNvPr>
          <p:cNvSpPr/>
          <p:nvPr/>
        </p:nvSpPr>
        <p:spPr>
          <a:xfrm>
            <a:off x="372000" y="4324674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Страховые выплаты подлежат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F32A803-08F3-4D68-A938-BE733808E411}"/>
              </a:ext>
            </a:extLst>
          </p:cNvPr>
          <p:cNvSpPr/>
          <p:nvPr/>
        </p:nvSpPr>
        <p:spPr>
          <a:xfrm>
            <a:off x="372000" y="4767048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отражении дохода ориентируемся на правоустанавливающие документы: если в договоре несколько объектов и сумма одна, то отражаем одной позицией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D16A3FAB-C30E-40E6-B4A7-EF8A30784A85}"/>
              </a:ext>
            </a:extLst>
          </p:cNvPr>
          <p:cNvSpPr/>
          <p:nvPr/>
        </p:nvSpPr>
        <p:spPr>
          <a:xfrm>
            <a:off x="372000" y="5513926"/>
            <a:ext cx="11448000" cy="93180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дохода от ценных бумаг указываем положительный финансовый результат: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НДФЛ не позиция «Доход», а позиция «Налогооблагаемая база»;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72000" y="592387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372000" y="408200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372000" y="4663725"/>
            <a:ext cx="11448000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63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BE14B0C-23D9-47D9-8C88-6C9B46D4013A}"/>
              </a:ext>
            </a:extLst>
          </p:cNvPr>
          <p:cNvSpPr/>
          <p:nvPr/>
        </p:nvSpPr>
        <p:spPr>
          <a:xfrm>
            <a:off x="372000" y="1449009"/>
            <a:ext cx="11448000" cy="10318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Государственный сертификат на материнский (семейный) капитал указывается в случае если в отчетном периоде служащий (работник) или его супруга (супруг) распорядился средствами материнского (семейного) капитала в полном объеме либо частично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45831D2-A991-4059-9919-BFC6BAB0FF89}"/>
              </a:ext>
            </a:extLst>
          </p:cNvPr>
          <p:cNvSpPr/>
          <p:nvPr/>
        </p:nvSpPr>
        <p:spPr>
          <a:xfrm>
            <a:off x="372000" y="270256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кредитов (займов)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61EC0BD-470A-4614-9AA2-A3C248C380C5}"/>
              </a:ext>
            </a:extLst>
          </p:cNvPr>
          <p:cNvSpPr/>
          <p:nvPr/>
        </p:nvSpPr>
        <p:spPr>
          <a:xfrm>
            <a:off x="372000" y="328428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переводов между своими счетами, по общему правилу,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372000" y="5217706"/>
            <a:ext cx="11448000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621B3E5-E5C5-4EFB-AFD4-DCD5659DB8FF}"/>
              </a:ext>
            </a:extLst>
          </p:cNvPr>
          <p:cNvSpPr/>
          <p:nvPr/>
        </p:nvSpPr>
        <p:spPr>
          <a:xfrm>
            <a:off x="372000" y="2555589"/>
            <a:ext cx="11448000" cy="240791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«Возвратность» денежных средств может быть подтверждена декларантом любым способом, в противном случае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презюмируется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что средства не являются возвратными.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436664D-7326-4D72-86C5-9154120D14A9}"/>
              </a:ext>
            </a:extLst>
          </p:cNvPr>
          <p:cNvSpPr/>
          <p:nvPr/>
        </p:nvSpPr>
        <p:spPr>
          <a:xfrm>
            <a:off x="372000" y="1653391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16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51672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451672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451672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451672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451672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381371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 отношении   цифровых   финансовых   активов  в  качестве  основания приобретения  указываются  реквизиты записи о цифровых финансовых активах в информационной системе, в которой осуществляется выпуск цифровых финансовых активов, и прикладывается выписка из данной информационной системы</a:t>
            </a: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 отношении   цифровой   валюты  в  качестве  основания  приобретения указываются  идентификационный  номер  и  дата  транзакции и прикладывается выписка о транзакции при ее наличии по применимому </a:t>
            </a:r>
            <a:r>
              <a:rPr lang="ru-RU" dirty="0" smtClean="0">
                <a:solidFill>
                  <a:schemeClr val="accent5"/>
                </a:solidFill>
              </a:rPr>
              <a:t>праву</a:t>
            </a:r>
            <a:endParaRPr lang="ru-RU" dirty="0">
              <a:solidFill>
                <a:schemeClr val="accent5"/>
              </a:solidFill>
            </a:endParaRP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отношении  сделок  по  приобретению  цифровых  финансовых  активов и цифровой   валюты   к  справке  прилагаются  документы  (при  их  наличии), подтверждающие  сумму сделки и (или) содержащие информацию о второй стороне сделки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2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6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829876" y="42207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829876" y="53891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5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D0D39DA-F9BF-43C5-96CA-440FA7E364DE}"/>
              </a:ext>
            </a:extLst>
          </p:cNvPr>
          <p:cNvSpPr/>
          <p:nvPr/>
        </p:nvSpPr>
        <p:spPr>
          <a:xfrm>
            <a:off x="367698" y="632078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7F68C5F-6FD4-429B-BEAD-77BDC79333C8}"/>
              </a:ext>
            </a:extLst>
          </p:cNvPr>
          <p:cNvSpPr/>
          <p:nvPr/>
        </p:nvSpPr>
        <p:spPr>
          <a:xfrm>
            <a:off x="367698" y="488820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ADC29C7-9B33-41A5-AB85-E4D5182DF472}"/>
              </a:ext>
            </a:extLst>
          </p:cNvPr>
          <p:cNvSpPr/>
          <p:nvPr/>
        </p:nvSpPr>
        <p:spPr>
          <a:xfrm>
            <a:off x="367698" y="54604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D14EAB9-90E6-4AFC-8508-4A9C75B12D31}"/>
              </a:ext>
            </a:extLst>
          </p:cNvPr>
          <p:cNvSpPr/>
          <p:nvPr/>
        </p:nvSpPr>
        <p:spPr>
          <a:xfrm>
            <a:off x="367698" y="1435006"/>
            <a:ext cx="11448000" cy="130434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 приобретения служащим (работником) и его супругой (супругом) соответствующего объекта имущества в долевую собственность (не определен единственный покупатель в договоре) данный раздел заполняется в справках обоих лиц (аналогично в отношении несовершеннолетних детей). При этом в графе "Сумма сделки" применимых справок рекомендуется указывать полную стоимость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5B7FE2D-7435-445C-BD56-A6BF4C4885F7}"/>
              </a:ext>
            </a:extLst>
          </p:cNvPr>
          <p:cNvSpPr/>
          <p:nvPr/>
        </p:nvSpPr>
        <p:spPr>
          <a:xfrm>
            <a:off x="367698" y="2951637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ценных бумаг смотрим на стоимость их приобретения, а не номинальную стоимость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анализа можно пользоваться открытыми источниками)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9007C3C-D381-45C7-A244-2F2C0228136A}"/>
              </a:ext>
            </a:extLst>
          </p:cNvPr>
          <p:cNvSpPr/>
          <p:nvPr/>
        </p:nvSpPr>
        <p:spPr>
          <a:xfrm>
            <a:off x="367698" y="3811923"/>
            <a:ext cx="11448000" cy="86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стоимости смотрим на объект приобретения, дополнительные услуги / товары не учитываются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садоводства (огородничества)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0A2D63-2214-4EB4-A65F-5C07E111C999}"/>
              </a:ext>
            </a:extLst>
          </p:cNvPr>
          <p:cNvSpPr/>
          <p:nvPr/>
        </p:nvSpPr>
        <p:spPr>
          <a:xfrm>
            <a:off x="3088976" y="6080725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Если имущество приобретено, но право собственности не зарегистрировано (отсутствуют специальные основания), то отражается в пользовании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денежные требования;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5"/>
                </a:solidFill>
              </a:rPr>
              <a:t>[</a:t>
            </a:r>
            <a:r>
              <a:rPr lang="ru-RU" dirty="0">
                <a:solidFill>
                  <a:schemeClr val="accent5"/>
                </a:solidFill>
              </a:rPr>
              <a:t>цифровых прав</a:t>
            </a:r>
            <a:r>
              <a:rPr lang="en-US" dirty="0">
                <a:solidFill>
                  <a:schemeClr val="accent5"/>
                </a:solidFill>
              </a:rPr>
              <a:t>]</a:t>
            </a:r>
            <a:r>
              <a:rPr lang="ru-RU" dirty="0">
                <a:solidFill>
                  <a:schemeClr val="accent5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</a:t>
            </a:r>
            <a:r>
              <a:rPr lang="ru-RU" dirty="0" smtClean="0">
                <a:solidFill>
                  <a:schemeClr val="accent5"/>
                </a:solidFill>
              </a:rPr>
              <a:t>системы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0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0327"/>
          <a:stretch/>
        </p:blipFill>
        <p:spPr>
          <a:xfrm>
            <a:off x="8253190" y="1961857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049F9D4-F545-4AFE-8A16-825683BA0331}"/>
              </a:ext>
            </a:extLst>
          </p:cNvPr>
          <p:cNvSpPr/>
          <p:nvPr/>
        </p:nvSpPr>
        <p:spPr>
          <a:xfrm>
            <a:off x="1753573" y="3199172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sz="20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753574" y="2057845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68CF127-9D34-467F-976B-AAB7F99E92C9}"/>
              </a:ext>
            </a:extLst>
          </p:cNvPr>
          <p:cNvSpPr/>
          <p:nvPr/>
        </p:nvSpPr>
        <p:spPr>
          <a:xfrm>
            <a:off x="1753574" y="4397972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5D47D969-4F82-4284-A19E-C90E11F9E57F}"/>
              </a:ext>
            </a:extLst>
          </p:cNvPr>
          <p:cNvCxnSpPr/>
          <p:nvPr/>
        </p:nvCxnSpPr>
        <p:spPr>
          <a:xfrm>
            <a:off x="378481" y="3044942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40380" y="4165630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94A30F-8EA4-4A8D-A8F8-331DB49A68B9}"/>
              </a:ext>
            </a:extLst>
          </p:cNvPr>
          <p:cNvSpPr txBox="1"/>
          <p:nvPr/>
        </p:nvSpPr>
        <p:spPr>
          <a:xfrm>
            <a:off x="422251" y="200363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D0C5E-8107-49C0-B1B7-963D25B27F75}"/>
              </a:ext>
            </a:extLst>
          </p:cNvPr>
          <p:cNvSpPr txBox="1"/>
          <p:nvPr/>
        </p:nvSpPr>
        <p:spPr>
          <a:xfrm>
            <a:off x="422251" y="313296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5851FE4-2BE0-4C88-B658-93E11CF33F72}"/>
              </a:ext>
            </a:extLst>
          </p:cNvPr>
          <p:cNvSpPr txBox="1"/>
          <p:nvPr/>
        </p:nvSpPr>
        <p:spPr>
          <a:xfrm>
            <a:off x="422251" y="433749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B966577-88C3-41CE-B41F-CCCFE16D3BFE}"/>
              </a:ext>
            </a:extLst>
          </p:cNvPr>
          <p:cNvSpPr/>
          <p:nvPr/>
        </p:nvSpPr>
        <p:spPr>
          <a:xfrm>
            <a:off x="37848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xmlns="" id="{754193E9-8340-4906-A446-3E4A576C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38" y="5554853"/>
            <a:ext cx="1016062" cy="10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16979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025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наименования  цифрового  финансового актива (если его нельзя определить, указываются вид и объем прав, удостоверяемых выпускаемым цифровым   финансовым   активом)   и  (или)  цифрового  права,  включающего одновременно цифровые  финансовые  активы и иные цифровые  права  (если его нельзя определить,  указываются вид и объем прав, удостоверяемых  цифровыми финансовыми  активами  и иными  цифровыми  правами с указанием  видов  иных цифровых прав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</a:t>
            </a:r>
            <a:r>
              <a:rPr lang="ru-RU" sz="1400" dirty="0">
                <a:solidFill>
                  <a:schemeClr val="accent5"/>
                </a:solidFill>
              </a:rPr>
              <a:t> Указываются  наименование  оператора  информационной  системы,  в которой  осуществляется  выпуск  цифровых  финансовых  активов,  страна его регистрации  и его регистрационный номер в соответствии с применимым правом (в  отношении  российского  юридического лица указываются идентификационный номер налогоплательщика и основной государственный регистрационный номер)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18" y="1622403"/>
            <a:ext cx="7228759" cy="34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71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платформы.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48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Утилитарные цифровые права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1874963" y="2772271"/>
            <a:ext cx="9428037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https://www.cbr.ru/finm_infrastructure/oper/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1874964" y="1630944"/>
            <a:ext cx="942803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Банк России ведет реестр операторов инвестиционных платформ, определяет порядок ведения такого реестра, состав включаемых в него сведений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99871" y="2618041"/>
            <a:ext cx="1080312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543641" y="157673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543641" y="27060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35" y="3823099"/>
            <a:ext cx="7569200" cy="269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4900" y="4089400"/>
            <a:ext cx="906463" cy="242564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01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43" y="1723880"/>
            <a:ext cx="7796713" cy="31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Указывается  уникальное  условное  обозначение,  идентифицирующее утилитарное цифровое право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наименование  оператора инвестиционной платформы, его идентификационный   номер   налогоплательщика  и  основной  государственный регистрационный номер</a:t>
            </a:r>
          </a:p>
        </p:txBody>
      </p:sp>
    </p:spTree>
    <p:extLst>
      <p:ext uri="{BB962C8B-B14F-4D97-AF65-F5344CB8AC3E}">
        <p14:creationId xmlns:p14="http://schemas.microsoft.com/office/powerpoint/2010/main" val="1487315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и (или) в качестве инвестиций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</p:spTree>
    <p:extLst>
      <p:ext uri="{BB962C8B-B14F-4D97-AF65-F5344CB8AC3E}">
        <p14:creationId xmlns:p14="http://schemas.microsoft.com/office/powerpoint/2010/main" val="107255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1" y="1811655"/>
            <a:ext cx="1102304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55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5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5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340185" y="1783290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796911-D9C6-43F0-A1CB-F611A12732FB}"/>
              </a:ext>
            </a:extLst>
          </p:cNvPr>
          <p:cNvSpPr/>
          <p:nvPr/>
        </p:nvSpPr>
        <p:spPr>
          <a:xfrm>
            <a:off x="340185" y="2566761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340185" y="4190513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выдаваемых в рамках Указания Банка России № </a:t>
            </a:r>
            <a:r>
              <a:rPr lang="ru-RU" sz="1800" dirty="0" smtClean="0">
                <a:solidFill>
                  <a:schemeClr val="accent5"/>
                </a:solidFill>
              </a:rPr>
              <a:t>5798-У </a:t>
            </a:r>
            <a:r>
              <a:rPr lang="ru-RU" sz="1800" dirty="0">
                <a:solidFill>
                  <a:schemeClr val="accent5"/>
                </a:solidFill>
              </a:rPr>
              <a:t>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D52771A-906F-4EFF-8B3A-3340F7DECF8C}"/>
              </a:ext>
            </a:extLst>
          </p:cNvPr>
          <p:cNvSpPr/>
          <p:nvPr/>
        </p:nvSpPr>
        <p:spPr>
          <a:xfrm>
            <a:off x="340185" y="3062232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5798-У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0B0539A-E2A4-4C87-87B8-0855A02E379F}"/>
              </a:ext>
            </a:extLst>
          </p:cNvPr>
          <p:cNvSpPr/>
          <p:nvPr/>
        </p:nvSpPr>
        <p:spPr>
          <a:xfrm>
            <a:off x="340185" y="5318795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CF9553D-8AE2-4F8E-BDCB-432D3CAB9582}"/>
              </a:ext>
            </a:extLst>
          </p:cNvPr>
          <p:cNvSpPr/>
          <p:nvPr/>
        </p:nvSpPr>
        <p:spPr>
          <a:xfrm>
            <a:off x="371999" y="3536518"/>
            <a:ext cx="11448000" cy="104622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Графа "Сумма поступивших на счет денежных средств" заполняется только в случае, если общая сумма денежных поступлений на отдельный счет за отчетный период превышает общий доход служащего (работника) и его супруги (супруга) за отчетный период и два предшествующих ему года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0542375-223E-4BF3-8BE3-4304F83D9F42}"/>
              </a:ext>
            </a:extLst>
          </p:cNvPr>
          <p:cNvSpPr/>
          <p:nvPr/>
        </p:nvSpPr>
        <p:spPr>
          <a:xfrm>
            <a:off x="371999" y="4809821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Отражению подлежат счета в банках и иных кредитных организациях, а не карты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B60F8D6-EDE9-4A1E-8EC7-AAFC870AFAD0}"/>
              </a:ext>
            </a:extLst>
          </p:cNvPr>
          <p:cNvSpPr/>
          <p:nvPr/>
        </p:nvSpPr>
        <p:spPr>
          <a:xfrm>
            <a:off x="371999" y="5396897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Номинальный счет подлежит отражению, а ссудный счет и счет брокера нет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57E1012-3999-48BD-A6F9-F122A60269D1}"/>
              </a:ext>
            </a:extLst>
          </p:cNvPr>
          <p:cNvSpPr/>
          <p:nvPr/>
        </p:nvSpPr>
        <p:spPr>
          <a:xfrm>
            <a:off x="371999" y="1786364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EADD262-0972-4328-BB91-2CC07D4D6B0F}"/>
              </a:ext>
            </a:extLst>
          </p:cNvPr>
          <p:cNvSpPr/>
          <p:nvPr/>
        </p:nvSpPr>
        <p:spPr>
          <a:xfrm>
            <a:off x="371999" y="2661441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(работник) может приложить пояснения к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616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инструменты: </a:t>
            </a:r>
            <a:r>
              <a:rPr lang="ru-RU" b="1" dirty="0">
                <a:solidFill>
                  <a:srgbClr val="C00000"/>
                </a:solidFill>
              </a:rPr>
              <a:t>особое внимание на ПИФы и их состав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2022 году </a:t>
            </a:r>
            <a:br>
              <a:rPr lang="ru-RU" sz="1200" b="1" dirty="0"/>
            </a:br>
            <a:r>
              <a:rPr lang="ru-RU" sz="1200" b="1" dirty="0"/>
              <a:t>(за отчетный 2021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E6FE588-807A-4F59-83AC-35F5A9B5BD93}"/>
              </a:ext>
            </a:extLst>
          </p:cNvPr>
          <p:cNvSpPr/>
          <p:nvPr/>
        </p:nvSpPr>
        <p:spPr>
          <a:xfrm>
            <a:off x="364098" y="1482656"/>
            <a:ext cx="11448000" cy="18188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графе "Основание участия" указывается основание приобретения доли участия (учредительный договор, приватизация, покупка, мена, дарение, наследование и другие), а также реквизиты (дата, номер) соответствующего договора или акта, а не наименование и реквизиты договора, в рамках которого акции были зачислены на счет клиента – служащего (работника) (наименование и реквизиты договора на брокерское обслуживание и (или) депозитарного договора, и т.п.).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AC0D22-0231-458F-B1AE-0A149C9747E0}"/>
              </a:ext>
            </a:extLst>
          </p:cNvPr>
          <p:cNvSpPr/>
          <p:nvPr/>
        </p:nvSpPr>
        <p:spPr>
          <a:xfrm>
            <a:off x="364098" y="3400664"/>
            <a:ext cx="11448000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EF2350E-5FE8-4E79-BA4A-A3AD83FBA37B}"/>
              </a:ext>
            </a:extLst>
          </p:cNvPr>
          <p:cNvSpPr/>
          <p:nvPr/>
        </p:nvSpPr>
        <p:spPr>
          <a:xfrm>
            <a:off x="364098" y="4191753"/>
            <a:ext cx="11448000" cy="248336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 и в этой связи необходимо обратиться в другую организацию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4084" y="3307743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451672" y="4444875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451671" y="5023479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1" y="2390748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451670" y="560208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кооперативов). Аналогично в отношении иного общего имущества (лестницы, котельные и проч.)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255F800-D19B-40D2-8AEB-D231B66D19DF}"/>
              </a:ext>
            </a:extLst>
          </p:cNvPr>
          <p:cNvSpPr/>
          <p:nvPr/>
        </p:nvSpPr>
        <p:spPr>
          <a:xfrm>
            <a:off x="371998" y="4733770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96E2AA-E92B-4D7C-B533-FECE705DF642}"/>
              </a:ext>
            </a:extLst>
          </p:cNvPr>
          <p:cNvSpPr/>
          <p:nvPr/>
        </p:nvSpPr>
        <p:spPr>
          <a:xfrm>
            <a:off x="372000" y="5297981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E5D958E-DD04-4D92-9847-FBBE5ABDA311}"/>
              </a:ext>
            </a:extLst>
          </p:cNvPr>
          <p:cNvSpPr/>
          <p:nvPr/>
        </p:nvSpPr>
        <p:spPr>
          <a:xfrm>
            <a:off x="371998" y="2167157"/>
            <a:ext cx="11448000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и лица, в отношении которого справка не представляется, в зависимости от наличия фактов пользования такая доля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007168E-4FB3-48F0-8566-8D180419FBE4}"/>
              </a:ext>
            </a:extLst>
          </p:cNvPr>
          <p:cNvSpPr/>
          <p:nvPr/>
        </p:nvSpPr>
        <p:spPr>
          <a:xfrm>
            <a:off x="371998" y="3305560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а также об объектах незавершенного строительства;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Пользование может быть «фактическим», а площадь может указываться с учетом применимых обстоятельств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95CF82E-2F86-4D5F-BE7B-C14BCCBA3E85}"/>
              </a:ext>
            </a:extLst>
          </p:cNvPr>
          <p:cNvSpPr/>
          <p:nvPr/>
        </p:nvSpPr>
        <p:spPr>
          <a:xfrm>
            <a:off x="371999" y="3660577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E668741-8E2E-422A-895C-519B07C1F0E5}"/>
              </a:ext>
            </a:extLst>
          </p:cNvPr>
          <p:cNvSpPr/>
          <p:nvPr/>
        </p:nvSpPr>
        <p:spPr>
          <a:xfrm>
            <a:off x="371999" y="622079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</a:t>
            </a:r>
            <a:r>
              <a:rPr lang="ru-RU" dirty="0" smtClean="0">
                <a:solidFill>
                  <a:schemeClr val="accent5"/>
                </a:solidFill>
                <a:latin typeface="+mn-lt"/>
              </a:rPr>
              <a:t>179 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Методических рекомендаций)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DDCDC7A-0648-4B18-8929-2ECF385554F0}"/>
              </a:ext>
            </a:extLst>
          </p:cNvPr>
          <p:cNvSpPr/>
          <p:nvPr/>
        </p:nvSpPr>
        <p:spPr>
          <a:xfrm>
            <a:off x="364098" y="2879171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5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5"/>
                </a:solidFill>
              </a:rPr>
              <a:t>эксроу</a:t>
            </a:r>
            <a:r>
              <a:rPr lang="ru-RU" dirty="0">
                <a:solidFill>
                  <a:schemeClr val="accent5"/>
                </a:solidFill>
              </a:rPr>
              <a:t> не зачислены, то застройщик еще ничего не должен (надо смотреть договор)</a:t>
            </a:r>
            <a:endParaRPr lang="ru-RU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03B174D-C09D-4580-81A8-8378D5D0E5D6}"/>
              </a:ext>
            </a:extLst>
          </p:cNvPr>
          <p:cNvSpPr/>
          <p:nvPr/>
        </p:nvSpPr>
        <p:spPr>
          <a:xfrm>
            <a:off x="371999" y="444198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не указывается; Порядок отражения информации по отдельным договорам страхования прописан </a:t>
            </a:r>
            <a:br>
              <a:rPr lang="ru-RU" dirty="0">
                <a:solidFill>
                  <a:schemeClr val="accent5"/>
                </a:solidFill>
                <a:latin typeface="+mn-lt"/>
              </a:rPr>
            </a:br>
            <a:r>
              <a:rPr lang="ru-RU" dirty="0">
                <a:solidFill>
                  <a:schemeClr val="accent5"/>
                </a:solidFill>
                <a:latin typeface="+mn-lt"/>
              </a:rPr>
              <a:t>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184 Методических рекомендаций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78AE951A-B79E-42B4-8D6D-B226980D0771}"/>
              </a:ext>
            </a:extLst>
          </p:cNvPr>
          <p:cNvSpPr/>
          <p:nvPr/>
        </p:nvSpPr>
        <p:spPr>
          <a:xfrm>
            <a:off x="371999" y="543938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В качестве обязательства финансового характера указываются сведения о заключении договора долевого участия с застройщиком в случаях, когда договор в Росреестре зарегистрирован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72476E3-FABF-404B-9A9D-B41ACCFA50D8}"/>
              </a:ext>
            </a:extLst>
          </p:cNvPr>
          <p:cNvSpPr/>
          <p:nvPr/>
        </p:nvSpPr>
        <p:spPr>
          <a:xfrm>
            <a:off x="364098" y="209776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68" y="1950220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792315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451668" y="4626417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451668" y="5169563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451668" y="5712709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8B4DE-BD70-4EC3-B716-9D319AC850BB}"/>
              </a:ext>
            </a:extLst>
          </p:cNvPr>
          <p:cNvSpPr/>
          <p:nvPr/>
        </p:nvSpPr>
        <p:spPr>
          <a:xfrm>
            <a:off x="451668" y="6255855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F973F39-D0BB-4940-A504-EFA1FB829FEF}"/>
              </a:ext>
            </a:extLst>
          </p:cNvPr>
          <p:cNvSpPr/>
          <p:nvPr/>
        </p:nvSpPr>
        <p:spPr>
          <a:xfrm>
            <a:off x="6563291" y="4624939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0A1445-6EEE-47E0-A1CD-6F3C23B44CE6}"/>
              </a:ext>
            </a:extLst>
          </p:cNvPr>
          <p:cNvSpPr/>
          <p:nvPr/>
        </p:nvSpPr>
        <p:spPr>
          <a:xfrm>
            <a:off x="6563291" y="5449394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Указываются основания прекращения права собственности или цифрового права (наименование и реквизиты (дата, номер) соответствующего договора или акта).  Для  цифровых  финансовых  активов, цифровых прав и цифровой валюты также указывается дата их отчуждения.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7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1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2000" y="1557599"/>
            <a:ext cx="11448000" cy="2552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7 мая 2013 г. № 79-ФЗ </a:t>
            </a:r>
          </a:p>
          <a:p>
            <a:pPr algn="ctr"/>
            <a:r>
              <a:rPr lang="ru-RU" sz="1600" b="1" dirty="0">
                <a:solidFill>
                  <a:schemeClr val="accent6"/>
                </a:solidFill>
              </a:rPr>
              <a:t>"О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инструментами"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64027" y="200798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EE71088-4231-45E3-B2FC-A80565C00991}"/>
              </a:ext>
            </a:extLst>
          </p:cNvPr>
          <p:cNvSpPr/>
          <p:nvPr/>
        </p:nvSpPr>
        <p:spPr>
          <a:xfrm>
            <a:off x="364027" y="3232290"/>
            <a:ext cx="11463381" cy="239167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в государственных внебюджетных фондах запрет распространяется на следующие категории: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назначение на которые и освобождение от которых осуществляются Президентом Российской Федерации или Правительством Российской Федерации +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их супругам и несовершеннолетним детям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осуществление полномочий по которым предусматривает участие в подготовке решений, затрагивающих вопросы суверенитета и национальной безопасности, и которые включены в соответствующие перечни 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без супруг (супругов) и несовершеннолетних детей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5649F24-A6A3-45DE-BEF2-3FB4D1446C9E}"/>
              </a:ext>
            </a:extLst>
          </p:cNvPr>
          <p:cNvSpPr txBox="1"/>
          <p:nvPr/>
        </p:nvSpPr>
        <p:spPr>
          <a:xfrm>
            <a:off x="364027" y="5767830"/>
            <a:ext cx="11448141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По общему правилу, у лиц возникает обязанность в течение трех месяцев со дня замещения (занятия) соответствующей должности, среди прочего, осуществить отчуждение иностранных финансовых инструментов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94529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0C9D9A9-BC58-4572-99BF-FA4924B3B718}"/>
              </a:ext>
            </a:extLst>
          </p:cNvPr>
          <p:cNvSpPr/>
          <p:nvPr/>
        </p:nvSpPr>
        <p:spPr>
          <a:xfrm>
            <a:off x="372000" y="4317028"/>
            <a:ext cx="11448000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77" y="4447471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999AC40-574B-41A9-8F24-6C79A121C0C2}"/>
              </a:ext>
            </a:extLst>
          </p:cNvPr>
          <p:cNvSpPr/>
          <p:nvPr/>
        </p:nvSpPr>
        <p:spPr>
          <a:xfrm>
            <a:off x="372000" y="1521365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383BADC-CBFC-4A72-BBCC-9122D9885EBD}"/>
              </a:ext>
            </a:extLst>
          </p:cNvPr>
          <p:cNvSpPr/>
          <p:nvPr/>
        </p:nvSpPr>
        <p:spPr>
          <a:xfrm>
            <a:off x="372000" y="245325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Корженевская Вероника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2864; эл. почта: KorzhenevskayaVA@mintrud.gov.ru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42D6910-3861-4882-BADB-8B0603201878}"/>
              </a:ext>
            </a:extLst>
          </p:cNvPr>
          <p:cNvSpPr/>
          <p:nvPr/>
        </p:nvSpPr>
        <p:spPr>
          <a:xfrm>
            <a:off x="372000" y="3385141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Янькова Любовь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1801; эл. почта: </a:t>
            </a:r>
            <a:r>
              <a:rPr lang="en-US" sz="1800" b="1" dirty="0">
                <a:solidFill>
                  <a:schemeClr val="accent5"/>
                </a:solidFill>
                <a:cs typeface="Times New Roman" pitchFamily="18" charset="0"/>
              </a:rPr>
              <a:t>YankovaLA@mintrud.gov.ru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3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3076264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лицами с множеством публичных статусов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законодательные возможности субъектов Российской Федерации в части определения порядков представления сведений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757177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Банка России от 27.05.2021 № 5798-У как правильный источник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80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Подчеркнуты особенности применения Указания Банка России от 27.05.2021 № 5798-У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при переводе гражданского служащего в другой орган или на другой вид службы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8072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Заявления о невозможности подаются ежегодно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3850" y="5119003"/>
            <a:ext cx="544195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нескольких объектов недвижимого имущества отражается отдельным значением и без «комиссионных»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6015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Представление частичных сведений в отношении родственников не требуется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3958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от ценных бумаг как положительный финансовый результат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Порядок отражения мер государственной поддержки, в </a:t>
            </a:r>
            <a:r>
              <a:rPr lang="ru-RU" b="1" dirty="0" err="1">
                <a:solidFill>
                  <a:schemeClr val="accent5"/>
                </a:solidFill>
              </a:rPr>
              <a:t>т.ч</a:t>
            </a:r>
            <a:r>
              <a:rPr lang="ru-RU" b="1" dirty="0">
                <a:solidFill>
                  <a:schemeClr val="accent5"/>
                </a:solidFill>
              </a:rPr>
              <a:t>. 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413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Отсутствие необходимости отражать «туристический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», «детский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85081" y="2097257"/>
            <a:ext cx="5450810" cy="11793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Множественность лиц в сделке может потребовать </a:t>
            </a:r>
            <a:r>
              <a:rPr lang="ru-RU" b="1" dirty="0" smtClean="0">
                <a:solidFill>
                  <a:schemeClr val="accent5"/>
                </a:solidFill>
              </a:rPr>
              <a:t>заполнения </a:t>
            </a:r>
            <a:r>
              <a:rPr lang="ru-RU" b="1" dirty="0">
                <a:solidFill>
                  <a:schemeClr val="accent5"/>
                </a:solidFill>
              </a:rPr>
              <a:t>раздела 2 справки, если из договора нельзя определить </a:t>
            </a:r>
            <a:r>
              <a:rPr lang="ru-RU" b="1" dirty="0" smtClean="0">
                <a:solidFill>
                  <a:schemeClr val="accent5"/>
                </a:solidFill>
              </a:rPr>
              <a:t>их доли </a:t>
            </a:r>
            <a:r>
              <a:rPr lang="ru-RU" b="1" dirty="0">
                <a:solidFill>
                  <a:schemeClr val="accent5"/>
                </a:solidFill>
              </a:rPr>
              <a:t>и </a:t>
            </a:r>
            <a:r>
              <a:rPr lang="ru-RU" b="1" dirty="0" smtClean="0">
                <a:solidFill>
                  <a:schemeClr val="accent5"/>
                </a:solidFill>
              </a:rPr>
              <a:t>внесенные </a:t>
            </a:r>
            <a:r>
              <a:rPr lang="ru-RU" b="1" dirty="0">
                <a:solidFill>
                  <a:schemeClr val="accent5"/>
                </a:solidFill>
              </a:rPr>
              <a:t>суммы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989" y="5319374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Раздел 2 заполняется в случае внесения на счет </a:t>
            </a:r>
            <a:r>
              <a:rPr lang="ru-RU" b="1" dirty="0" err="1">
                <a:solidFill>
                  <a:schemeClr val="accent5"/>
                </a:solidFill>
              </a:rPr>
              <a:t>эскроу</a:t>
            </a:r>
            <a:r>
              <a:rPr lang="ru-RU" b="1" dirty="0">
                <a:solidFill>
                  <a:schemeClr val="accent5"/>
                </a:solidFill>
              </a:rPr>
              <a:t> суммы, превышающей трехлетний доход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77470" y="4670008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положения Указа Президента Российской Федерации от 10.12.2020 № 778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Необходимость отражения суммы компенсации товара, работы и (или) услуги в виде выдачи наличных денежных средств вместо предоставления и без последующего отчета о целевом использовании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4510" y="4369308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«Пушкинская карта» не доход;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если есть счет – раздел 4 справки (но счета может и не быть)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B3EFA79-B400-4549-A0FC-08B3557188D5}"/>
              </a:ext>
            </a:extLst>
          </p:cNvPr>
          <p:cNvSpPr/>
          <p:nvPr/>
        </p:nvSpPr>
        <p:spPr>
          <a:xfrm>
            <a:off x="6385081" y="4014824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В случае отсутствия регистрации в подразделе 3.2 допускается указать "Отсутствует"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60105438-C6DE-4BDD-BA57-8E07F8883D46}"/>
              </a:ext>
            </a:extLst>
          </p:cNvPr>
          <p:cNvSpPr/>
          <p:nvPr/>
        </p:nvSpPr>
        <p:spPr>
          <a:xfrm>
            <a:off x="6385081" y="5329048"/>
            <a:ext cx="5443200" cy="8649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по брокерскому обслуживанию или в рамках ИИС отражаются в подразделе 6.2 раздела 6, а не в разделе 4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F3B62B3-3442-4907-961A-1311FE1907D0}"/>
              </a:ext>
            </a:extLst>
          </p:cNvPr>
          <p:cNvSpPr/>
          <p:nvPr/>
        </p:nvSpPr>
        <p:spPr>
          <a:xfrm>
            <a:off x="6385081" y="3357712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Подвесной лодочный мотор не подлежит отражению в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189375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4510" y="5422110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«Основанием участия» на организованных торгах является «Приобретено на организованных торгах»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85081" y="4190303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в рамках страхового дела целесообразно заполнять с учетом Указания Банка России от 27.05.2021 № 5798-У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4510" y="4421540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Уставный капитал зарубежных организаций необходимо устанавливать в соответствии с применимым правом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5081" y="210027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Доли пользования имуществом на сайте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85081" y="27969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Созаемщик</a:t>
            </a:r>
            <a:r>
              <a:rPr lang="ru-RU" b="1" dirty="0">
                <a:solidFill>
                  <a:schemeClr val="accent5"/>
                </a:solidFill>
              </a:rPr>
              <a:t> полноценная сторона срочного обязательства финансового характера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385081" y="349362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Фьючерсный договор может быть отражен в подразделе 6.2 раздела 6 справки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9657B28-6955-4DFF-8B7B-0950FA1C3AC9}"/>
              </a:ext>
            </a:extLst>
          </p:cNvPr>
          <p:cNvSpPr/>
          <p:nvPr/>
        </p:nvSpPr>
        <p:spPr>
          <a:xfrm>
            <a:off x="314510" y="3100848"/>
            <a:ext cx="5443200" cy="11841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 заполнении раздела 5 на основании Указания Банка России от 27.05.2021 № 5798-У необходимо обращать внимание на держателя информации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976BBBA2-626E-4D1A-A341-B7FF49B040AD}"/>
              </a:ext>
            </a:extLst>
          </p:cNvPr>
          <p:cNvSpPr/>
          <p:nvPr/>
        </p:nvSpPr>
        <p:spPr>
          <a:xfrm>
            <a:off x="314510" y="2100278"/>
            <a:ext cx="544195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Между данными ФНС России и Указанием Банка России от 27.05.2021 № 5798-У предпочтение Указанию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7804</TotalTime>
  <Words>4770</Words>
  <Application>Microsoft Office PowerPoint</Application>
  <PresentationFormat>Произвольный</PresentationFormat>
  <Paragraphs>461</Paragraphs>
  <Slides>50</Slides>
  <Notes>50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Антикоррупционное декларирование.  Методические рекомендации  Минтруда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Алексей Сергеевич Плешаков</cp:lastModifiedBy>
  <cp:revision>647</cp:revision>
  <cp:lastPrinted>2019-11-28T21:35:27Z</cp:lastPrinted>
  <dcterms:created xsi:type="dcterms:W3CDTF">2015-10-24T19:54:13Z</dcterms:created>
  <dcterms:modified xsi:type="dcterms:W3CDTF">2022-03-21T11:39:53Z</dcterms:modified>
</cp:coreProperties>
</file>